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5" r:id="rId4"/>
    <p:sldId id="387" r:id="rId5"/>
    <p:sldId id="330" r:id="rId6"/>
    <p:sldId id="266" r:id="rId7"/>
    <p:sldId id="275" r:id="rId8"/>
    <p:sldId id="336" r:id="rId9"/>
    <p:sldId id="338" r:id="rId10"/>
    <p:sldId id="286" r:id="rId11"/>
    <p:sldId id="391" r:id="rId12"/>
    <p:sldId id="317" r:id="rId13"/>
    <p:sldId id="318" r:id="rId14"/>
    <p:sldId id="382" r:id="rId15"/>
    <p:sldId id="383" r:id="rId16"/>
    <p:sldId id="384" r:id="rId17"/>
    <p:sldId id="385" r:id="rId18"/>
    <p:sldId id="386" r:id="rId19"/>
    <p:sldId id="324" r:id="rId20"/>
    <p:sldId id="348" r:id="rId21"/>
    <p:sldId id="381" r:id="rId22"/>
    <p:sldId id="388" r:id="rId23"/>
    <p:sldId id="332" r:id="rId24"/>
    <p:sldId id="392" r:id="rId25"/>
    <p:sldId id="333" r:id="rId26"/>
    <p:sldId id="375" r:id="rId27"/>
    <p:sldId id="376" r:id="rId28"/>
    <p:sldId id="380" r:id="rId29"/>
    <p:sldId id="295" r:id="rId30"/>
    <p:sldId id="288" r:id="rId31"/>
    <p:sldId id="289" r:id="rId32"/>
    <p:sldId id="290" r:id="rId33"/>
    <p:sldId id="292" r:id="rId34"/>
    <p:sldId id="294" r:id="rId35"/>
    <p:sldId id="343" r:id="rId36"/>
    <p:sldId id="361" r:id="rId37"/>
    <p:sldId id="365" r:id="rId38"/>
    <p:sldId id="277" r:id="rId39"/>
    <p:sldId id="305" r:id="rId40"/>
    <p:sldId id="306" r:id="rId41"/>
    <p:sldId id="307" r:id="rId42"/>
    <p:sldId id="314" r:id="rId43"/>
    <p:sldId id="315" r:id="rId44"/>
    <p:sldId id="377" r:id="rId45"/>
    <p:sldId id="379" r:id="rId46"/>
    <p:sldId id="308" r:id="rId47"/>
    <p:sldId id="309" r:id="rId48"/>
    <p:sldId id="310" r:id="rId49"/>
    <p:sldId id="311" r:id="rId50"/>
    <p:sldId id="312" r:id="rId51"/>
    <p:sldId id="313" r:id="rId52"/>
    <p:sldId id="390" r:id="rId53"/>
    <p:sldId id="369" r:id="rId54"/>
    <p:sldId id="374" r:id="rId55"/>
    <p:sldId id="370" r:id="rId56"/>
    <p:sldId id="362" r:id="rId57"/>
    <p:sldId id="363" r:id="rId58"/>
    <p:sldId id="364" r:id="rId59"/>
    <p:sldId id="359" r:id="rId60"/>
    <p:sldId id="389" r:id="rId6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F4E9"/>
          </a:solidFill>
        </a:fill>
      </a:tcStyle>
    </a:wholeTbl>
    <a:band2H>
      <a:tcTxStyle/>
      <a:tcStyle>
        <a:tcBdr/>
        <a:fill>
          <a:solidFill>
            <a:srgbClr val="E7FA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D3DC"/>
          </a:solidFill>
        </a:fill>
      </a:tcStyle>
    </a:wholeTbl>
    <a:band2H>
      <a:tcTxStyle/>
      <a:tcStyle>
        <a:tcBdr/>
        <a:fill>
          <a:solidFill>
            <a:srgbClr val="FFEA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7FFFA"/>
          </a:solidFill>
        </a:fill>
      </a:tcStyle>
    </a:wholeTbl>
    <a:band2H>
      <a:tcTxStyle/>
      <a:tcStyle>
        <a:tcBdr/>
        <a:fill>
          <a:solidFill>
            <a:srgbClr val="F3FFF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335115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7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5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0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how many segments</a:t>
            </a:r>
          </a:p>
        </p:txBody>
      </p:sp>
    </p:spTree>
    <p:extLst>
      <p:ext uri="{BB962C8B-B14F-4D97-AF65-F5344CB8AC3E}">
        <p14:creationId xmlns:p14="http://schemas.microsoft.com/office/powerpoint/2010/main" val="121100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7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Explain. Loop.</a:t>
            </a:r>
          </a:p>
        </p:txBody>
      </p:sp>
    </p:spTree>
    <p:extLst>
      <p:ext uri="{BB962C8B-B14F-4D97-AF65-F5344CB8AC3E}">
        <p14:creationId xmlns:p14="http://schemas.microsoft.com/office/powerpoint/2010/main" val="23391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7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provide tool. Rare people use ,</a:t>
            </a:r>
            <a:r>
              <a:rPr lang="en-US" baseline="0" dirty="0"/>
              <a:t> shape problems….</a:t>
            </a:r>
          </a:p>
          <a:p>
            <a:r>
              <a:rPr lang="en-US" baseline="0" dirty="0"/>
              <a:t>Curvature geometric feature.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9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Pics texts.</a:t>
            </a:r>
          </a:p>
        </p:txBody>
      </p:sp>
    </p:spTree>
    <p:extLst>
      <p:ext uri="{BB962C8B-B14F-4D97-AF65-F5344CB8AC3E}">
        <p14:creationId xmlns:p14="http://schemas.microsoft.com/office/powerpoint/2010/main" val="41096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0716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spacing</a:t>
            </a:r>
          </a:p>
        </p:txBody>
      </p:sp>
    </p:spTree>
    <p:extLst>
      <p:ext uri="{BB962C8B-B14F-4D97-AF65-F5344CB8AC3E}">
        <p14:creationId xmlns:p14="http://schemas.microsoft.com/office/powerpoint/2010/main" val="208265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p0, q,</a:t>
            </a:r>
            <a:r>
              <a:rPr lang="en-US" baseline="0" dirty="0"/>
              <a:t> p2. Want to compute 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0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3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Interpolation scheme. Properties.</a:t>
            </a:r>
            <a:r>
              <a:rPr lang="en-US" baseline="0" dirty="0"/>
              <a:t> No curvature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flipH="1">
            <a:off x="4690533" y="243418"/>
            <a:ext cx="2118" cy="585470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5" cy="1162051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4200"/>
            </a:lvl1pPr>
            <a:lvl2pPr marL="1042060" indent="-432475">
              <a:spcBef>
                <a:spcPts val="1000"/>
              </a:spcBef>
              <a:defRPr sz="4200"/>
            </a:lvl2pPr>
            <a:lvl3pPr marL="1619209" indent="-400039">
              <a:spcBef>
                <a:spcPts val="1000"/>
              </a:spcBef>
              <a:defRPr sz="4200"/>
            </a:lvl3pPr>
            <a:lvl4pPr marL="2321111" indent="-492356">
              <a:spcBef>
                <a:spcPts val="1000"/>
              </a:spcBef>
              <a:defRPr sz="4200"/>
            </a:lvl4pPr>
            <a:lvl5pPr marL="2930695" indent="-492356">
              <a:spcBef>
                <a:spcPts val="10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3"/>
          </p:nvPr>
        </p:nvSpPr>
        <p:spPr>
          <a:xfrm>
            <a:off x="609606" y="1435104"/>
            <a:ext cx="401108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389716" y="4800601"/>
            <a:ext cx="7315201" cy="56674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2389716" y="5367340"/>
            <a:ext cx="7315201" cy="80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609584">
              <a:spcBef>
                <a:spcPts val="400"/>
              </a:spcBef>
              <a:buSzTx/>
              <a:buFontTx/>
              <a:buNone/>
              <a:defRPr sz="1800"/>
            </a:lvl2pPr>
            <a:lvl3pPr marL="0" indent="1219169">
              <a:spcBef>
                <a:spcPts val="400"/>
              </a:spcBef>
              <a:buSzTx/>
              <a:buFontTx/>
              <a:buNone/>
              <a:defRPr sz="1800"/>
            </a:lvl3pPr>
            <a:lvl4pPr marL="0" indent="1828754">
              <a:spcBef>
                <a:spcPts val="400"/>
              </a:spcBef>
              <a:buSzTx/>
              <a:buFontTx/>
              <a:buNone/>
              <a:defRPr sz="1800"/>
            </a:lvl4pPr>
            <a:lvl5pPr marL="0" indent="2438338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4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 flipH="1">
            <a:off x="8716433" y="243418"/>
            <a:ext cx="2118" cy="585470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609600" y="7112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609600" y="6096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1828800" y="4486061"/>
            <a:ext cx="8534400" cy="1351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600" cap="all">
                <a:solidFill>
                  <a:schemeClr val="tx1"/>
                </a:solidFill>
              </a:defRPr>
            </a:lvl1pPr>
            <a:lvl2pPr marL="0" indent="609584" algn="ctr">
              <a:buSzTx/>
              <a:buFontTx/>
              <a:buNone/>
              <a:defRPr sz="2600" cap="all">
                <a:solidFill>
                  <a:schemeClr val="tx1"/>
                </a:solidFill>
              </a:defRPr>
            </a:lvl2pPr>
            <a:lvl3pPr marL="0" indent="1219169" algn="ctr">
              <a:buSzTx/>
              <a:buFontTx/>
              <a:buNone/>
              <a:defRPr sz="2600" cap="all">
                <a:solidFill>
                  <a:schemeClr val="tx1"/>
                </a:solidFill>
              </a:defRPr>
            </a:lvl3pPr>
            <a:lvl4pPr marL="0" indent="1828754" algn="ctr">
              <a:buSzTx/>
              <a:buFontTx/>
              <a:buNone/>
              <a:defRPr sz="2600" cap="all">
                <a:solidFill>
                  <a:schemeClr val="tx1"/>
                </a:solidFill>
              </a:defRPr>
            </a:lvl4pPr>
            <a:lvl5pPr marL="0" indent="2438338" algn="ctr">
              <a:buSzTx/>
              <a:buFontTx/>
              <a:buNone/>
              <a:defRPr sz="2600" cap="all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09601" y="2716290"/>
            <a:ext cx="10972800" cy="136207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7296" y="1520382"/>
            <a:ext cx="2958668" cy="8108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09601" y="274639"/>
            <a:ext cx="8911797" cy="1143001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5375290" y="324433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Bezier basis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09601" y="274639"/>
            <a:ext cx="8911797" cy="1143001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080"/>
            <a:ext cx="1566280" cy="41148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5375290" y="324433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Bezier basis</a:t>
            </a:r>
          </a:p>
        </p:txBody>
      </p:sp>
    </p:spTree>
    <p:extLst>
      <p:ext uri="{BB962C8B-B14F-4D97-AF65-F5344CB8AC3E}">
        <p14:creationId xmlns:p14="http://schemas.microsoft.com/office/powerpoint/2010/main" val="277660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5375290" y="324433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Bezier basis</a:t>
            </a:r>
          </a:p>
        </p:txBody>
      </p:sp>
    </p:spTree>
    <p:extLst>
      <p:ext uri="{BB962C8B-B14F-4D97-AF65-F5344CB8AC3E}">
        <p14:creationId xmlns:p14="http://schemas.microsoft.com/office/powerpoint/2010/main" val="193721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09600" y="274639"/>
            <a:ext cx="8864556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700"/>
            </a:lvl1pPr>
            <a:lvl2pPr marL="1050104" indent="-440519">
              <a:spcBef>
                <a:spcPts val="800"/>
              </a:spcBef>
              <a:defRPr sz="3700"/>
            </a:lvl2pPr>
            <a:lvl3pPr marL="1652912" indent="-433742">
              <a:spcBef>
                <a:spcPts val="800"/>
              </a:spcBef>
              <a:defRPr sz="3700"/>
            </a:lvl3pPr>
            <a:lvl4pPr marL="2298642" indent="-469887">
              <a:spcBef>
                <a:spcPts val="800"/>
              </a:spcBef>
              <a:defRPr sz="3700"/>
            </a:lvl4pPr>
            <a:lvl5pPr marL="2908226" indent="-469887">
              <a:spcBef>
                <a:spcPts val="800"/>
              </a:spcBef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7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09600" y="274639"/>
            <a:ext cx="8854165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27348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700"/>
              </a:spcBef>
              <a:buSzTx/>
              <a:buFontTx/>
              <a:buNone/>
              <a:defRPr sz="3200" b="1"/>
            </a:lvl1pPr>
            <a:lvl2pPr marL="0" indent="609584">
              <a:spcBef>
                <a:spcPts val="700"/>
              </a:spcBef>
              <a:buSzTx/>
              <a:buFontTx/>
              <a:buNone/>
              <a:defRPr sz="3200" b="1"/>
            </a:lvl2pPr>
            <a:lvl3pPr marL="0" indent="1219169">
              <a:spcBef>
                <a:spcPts val="700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700"/>
              </a:spcBef>
              <a:buSzTx/>
              <a:buFontTx/>
              <a:buNone/>
              <a:defRPr sz="3200" b="1"/>
            </a:lvl4pPr>
            <a:lvl5pPr marL="0" indent="2438338">
              <a:spcBef>
                <a:spcPts val="700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6193373" y="1535112"/>
            <a:ext cx="5389034" cy="2734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700"/>
              </a:spcBef>
              <a:buSzTx/>
              <a:buFontTx/>
              <a:buNone/>
              <a:defRPr sz="3200" b="1"/>
            </a:pPr>
            <a:endParaRPr/>
          </a:p>
        </p:txBody>
      </p:sp>
      <p:pic>
        <p:nvPicPr>
          <p:cNvPr id="7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640398"/>
            <a:ext cx="156628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09600" y="1524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609600" y="1724562"/>
            <a:ext cx="10972800" cy="443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800"/>
            </a:lvl1pPr>
            <a:lvl2pPr marL="0" indent="609584">
              <a:buSzTx/>
              <a:buFontTx/>
              <a:buNone/>
              <a:defRPr sz="2800"/>
            </a:lvl2pPr>
            <a:lvl3pPr marL="0" indent="1219169">
              <a:buSzTx/>
              <a:buFontTx/>
              <a:buNone/>
              <a:defRPr sz="2800"/>
            </a:lvl3pPr>
            <a:lvl4pPr marL="0" indent="1828754">
              <a:buSzTx/>
              <a:buFontTx/>
              <a:buNone/>
              <a:defRPr sz="2800"/>
            </a:lvl4pPr>
            <a:lvl5pPr marL="0" indent="2438338"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0" y="6096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609600" y="6096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9600" y="4288137"/>
            <a:ext cx="1097280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609600" y="6096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609600" y="6096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609600" y="4288137"/>
            <a:ext cx="1097280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609600" y="6096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609600" y="6096000"/>
            <a:ext cx="109728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09600" y="4288137"/>
            <a:ext cx="1097280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37163" y="1120657"/>
            <a:ext cx="10087087" cy="2597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66620" y="4758561"/>
            <a:ext cx="9877786" cy="82276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252239" y="6382746"/>
            <a:ext cx="330161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/>
  <p:txStyles>
    <p:titleStyle>
      <a:lvl1pPr marL="0" marR="0" indent="0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609584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219169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828754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2438338" algn="l" defTabSz="609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189" marR="0" indent="-457189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1034535" marR="0" indent="-424950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710223" marR="0" indent="-491053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2249658" marR="0" indent="-420903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929392" marR="0" indent="-491053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3387884" marR="0" indent="-339960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3997469" marR="0" indent="-339960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4607054" marR="0" indent="-339960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5216638" marR="0" indent="-339960" algn="l" defTabSz="609584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27.png"/><Relationship Id="rId9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2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2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4" Type="http://schemas.openxmlformats.org/officeDocument/2006/relationships/image" Target="../media/image360.png"/><Relationship Id="rId9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media" Target="../media/media6.mp4"/><Relationship Id="rId7" Type="http://schemas.openxmlformats.org/officeDocument/2006/relationships/image" Target="../media/image60.png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6.mp4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" y="1779074"/>
            <a:ext cx="8976957" cy="384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Interpolation at Max Curvature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" y="1779074"/>
            <a:ext cx="8976957" cy="384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Interpolation at Max Curvature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86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8" y="1759334"/>
            <a:ext cx="6346929" cy="272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5170" y="5288469"/>
                <a:ext cx="8179288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70" y="5288469"/>
                <a:ext cx="8179288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3108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7" y="1759334"/>
            <a:ext cx="6346929" cy="272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0754" y="5036702"/>
                <a:ext cx="6258186" cy="14146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54" y="5036702"/>
                <a:ext cx="6258186" cy="1414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382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0" y="1768971"/>
            <a:ext cx="9698890" cy="4158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𝑡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=0.3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09809" y="1682213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809" y="1682213"/>
                <a:ext cx="723145" cy="707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7620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9" y="1768970"/>
            <a:ext cx="9698891" cy="4158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𝑡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=0.4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49287" y="1823243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87" y="1823243"/>
                <a:ext cx="723145" cy="707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61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0" y="1768969"/>
            <a:ext cx="9698891" cy="4158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𝑡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=0.5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88068" y="1839540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68" y="1839540"/>
                <a:ext cx="723145" cy="707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6030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0" y="1768970"/>
            <a:ext cx="9698891" cy="4158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𝑡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=0.6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4" y="2165091"/>
                <a:ext cx="1790809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3880" y="1802473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80" y="1802473"/>
                <a:ext cx="723145" cy="707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9905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0" y="1770496"/>
            <a:ext cx="9698890" cy="4158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0364" y="1957667"/>
                <a:ext cx="179080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𝑡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  <a:sym typeface="Arial"/>
                        </a:rPr>
                        <m:t>=0.7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364" y="1957667"/>
                <a:ext cx="1790809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95" y="5205318"/>
                <a:ext cx="735007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53" y="5196737"/>
                <a:ext cx="735007" cy="707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3" y="4160959"/>
                <a:ext cx="526232" cy="707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53222" y="1615819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22" y="1615819"/>
                <a:ext cx="723145" cy="707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493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531C19-7693-4C48-9636-432DA7A43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5" y="1967443"/>
            <a:ext cx="6346929" cy="272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Time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1595" y="5219107"/>
                <a:ext cx="7951983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Unique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95" y="5219107"/>
                <a:ext cx="7951983" cy="707884"/>
              </a:xfrm>
              <a:prstGeom prst="rect">
                <a:avLst/>
              </a:prstGeom>
              <a:blipFill>
                <a:blip r:embed="rId4"/>
                <a:stretch>
                  <a:fillRect l="-3295"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41" y="4015819"/>
                <a:ext cx="735007" cy="707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08" y="1719870"/>
                <a:ext cx="723145" cy="70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03" y="4126390"/>
                <a:ext cx="735007" cy="70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5" y="3327942"/>
                <a:ext cx="526232" cy="707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8719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cap="none" dirty="0"/>
              <a:t>Zhipei Yan</a:t>
            </a:r>
            <a:r>
              <a:rPr lang="en-US" cap="none" baseline="30000" dirty="0"/>
              <a:t>1</a:t>
            </a:r>
            <a:r>
              <a:rPr cap="none" dirty="0"/>
              <a:t>, </a:t>
            </a:r>
            <a:r>
              <a:rPr lang="en-US" cap="none" dirty="0"/>
              <a:t>Stephen Schiller</a:t>
            </a:r>
            <a:r>
              <a:rPr lang="en-US" cap="none" baseline="30000" dirty="0"/>
              <a:t>2</a:t>
            </a:r>
            <a:r>
              <a:rPr lang="en-US" cap="none" dirty="0"/>
              <a:t>, Gregg Wilensky</a:t>
            </a:r>
            <a:r>
              <a:rPr lang="en-US" cap="none" baseline="30000" dirty="0"/>
              <a:t>3</a:t>
            </a:r>
            <a:r>
              <a:rPr lang="en-US" cap="none" dirty="0"/>
              <a:t>, Nathan Carr</a:t>
            </a:r>
            <a:r>
              <a:rPr lang="en-US" cap="none" baseline="30000" dirty="0"/>
              <a:t>2</a:t>
            </a:r>
            <a:r>
              <a:rPr lang="en-US" cap="none" dirty="0"/>
              <a:t>, Scott Schaefer</a:t>
            </a:r>
            <a:r>
              <a:rPr lang="en-US" cap="none" baseline="30000" dirty="0"/>
              <a:t>1</a:t>
            </a:r>
          </a:p>
          <a:p>
            <a:r>
              <a:rPr lang="en-US" cap="none" baseline="30000" dirty="0"/>
              <a:t>1</a:t>
            </a:r>
            <a:r>
              <a:rPr lang="en-US" cap="none" dirty="0"/>
              <a:t>Texas A&amp;M University, </a:t>
            </a:r>
            <a:r>
              <a:rPr lang="en-US" cap="none" baseline="30000" dirty="0"/>
              <a:t>2</a:t>
            </a:r>
            <a:r>
              <a:rPr lang="en-US" cap="none" dirty="0"/>
              <a:t>Adobe Research, </a:t>
            </a:r>
            <a:r>
              <a:rPr lang="en-US" cap="none" baseline="30000" dirty="0"/>
              <a:t>3</a:t>
            </a:r>
            <a:r>
              <a:rPr lang="en-US" cap="none" dirty="0"/>
              <a:t>Adobe</a:t>
            </a:r>
            <a:endParaRPr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Shape 151"/>
              <p:cNvSpPr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>
                <a:lvl1pPr defTabSz="512051">
                  <a:defRPr sz="3359"/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b="0" cap="none" dirty="0"/>
                  <a:t>-C</a:t>
                </a:r>
                <a:r>
                  <a:rPr lang="en-US" cap="none" dirty="0"/>
                  <a:t>urves: Interpolation at Local Maximum Curvature</a:t>
                </a:r>
                <a:endParaRPr cap="none" dirty="0"/>
              </a:p>
            </p:txBody>
          </p:sp>
        </mc:Choice>
        <mc:Fallback xmlns="">
          <p:sp>
            <p:nvSpPr>
              <p:cNvPr id="151" name="Shape 15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Max Curvature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			(1)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	(2)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Substitute (1) into (2)</a:t>
                </a:r>
              </a:p>
              <a:p>
                <a:pPr marL="0" indent="0">
                  <a:buNone/>
                </a:pPr>
                <a:r>
                  <a:rPr lang="en-US" b="0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Unique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0052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erThre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7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3" y="1754840"/>
            <a:ext cx="5143885" cy="3933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87"/>
            <a:ext cx="4450976" cy="372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87"/>
            <a:ext cx="4450976" cy="3725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3" y="1754840"/>
            <a:ext cx="5143885" cy="3933264"/>
          </a:xfrm>
          <a:prstGeom prst="rect">
            <a:avLst/>
          </a:prstGeom>
        </p:spPr>
      </p:pic>
      <p:sp>
        <p:nvSpPr>
          <p:cNvPr id="2" name="Arrow: Right 1"/>
          <p:cNvSpPr/>
          <p:nvPr/>
        </p:nvSpPr>
        <p:spPr>
          <a:xfrm>
            <a:off x="4659924" y="2514599"/>
            <a:ext cx="2690445" cy="1670539"/>
          </a:xfrm>
          <a:prstGeom prst="rightArrow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8591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Related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Schaback</a:t>
            </a:r>
            <a:r>
              <a:rPr lang="en-US" dirty="0"/>
              <a:t> 1989]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05083" y="3900623"/>
            <a:ext cx="603315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4074" y="1791093"/>
            <a:ext cx="18854" cy="46191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36299" y="5260157"/>
            <a:ext cx="94268" cy="44624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3822" y="4967925"/>
            <a:ext cx="414779" cy="37707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63822" y="4124406"/>
            <a:ext cx="245100" cy="41949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4774" y="4077271"/>
            <a:ext cx="226243" cy="35332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41" y="1741087"/>
            <a:ext cx="6813171" cy="42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600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Related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Schaback</a:t>
            </a:r>
            <a:r>
              <a:rPr lang="en-US" dirty="0"/>
              <a:t> 1989]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input points as</a:t>
            </a:r>
          </a:p>
          <a:p>
            <a:pPr marL="0" indent="0">
              <a:buNone/>
            </a:pPr>
            <a:r>
              <a:rPr lang="en-US" dirty="0" err="1"/>
              <a:t>splliting</a:t>
            </a:r>
            <a:r>
              <a:rPr lang="en-US" dirty="0"/>
              <a:t>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41" y="1741087"/>
            <a:ext cx="6813171" cy="4243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05083" y="3900623"/>
            <a:ext cx="603315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4074" y="1791093"/>
            <a:ext cx="18854" cy="46191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36299" y="5260157"/>
            <a:ext cx="94268" cy="44624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3822" y="4967925"/>
            <a:ext cx="414779" cy="37707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63822" y="4124406"/>
            <a:ext cx="245100" cy="41949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4774" y="4077271"/>
            <a:ext cx="226243" cy="35332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2047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Related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[Feng et al. 1995]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Interpolate tangent</a:t>
            </a:r>
          </a:p>
          <a:p>
            <a:pPr marL="0" indent="0">
              <a:buNone/>
            </a:pPr>
            <a:r>
              <a:rPr lang="en-US" dirty="0"/>
              <a:t>vectors at control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curvature control.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02" y="1779311"/>
            <a:ext cx="5208349" cy="49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17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4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240441713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3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22867045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2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283716448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4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29068" y="1771650"/>
            <a:ext cx="1383030" cy="240030"/>
          </a:xfrm>
          <a:prstGeom prst="line">
            <a:avLst/>
          </a:prstGeom>
          <a:ln>
            <a:solidFill>
              <a:srgbClr val="FF99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0340" y="2594610"/>
            <a:ext cx="43377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6575" y="1841006"/>
            <a:ext cx="4626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114" y="2354580"/>
            <a:ext cx="4626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0171" y="4914900"/>
            <a:ext cx="305788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C=(1-</a:t>
            </a:r>
            <a:r>
              <a:rPr lang="el-GR" sz="4000" dirty="0">
                <a:solidFill>
                  <a:schemeClr val="tx1"/>
                </a:solidFill>
              </a:rPr>
              <a:t>λ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)B+</a:t>
            </a:r>
            <a:r>
              <a:rPr lang="el-GR" sz="4000" dirty="0">
                <a:solidFill>
                  <a:schemeClr val="tx1"/>
                </a:solidFill>
              </a:rPr>
              <a:t>λ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986" y="4707695"/>
            <a:ext cx="43377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2168" y="5492745"/>
            <a:ext cx="43377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84153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Interpolation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3" y="1722748"/>
            <a:ext cx="8732007" cy="51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76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5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3705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4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9961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5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148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03" y="1819667"/>
            <a:ext cx="7619047" cy="4698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Curvature</a:t>
            </a:r>
          </a:p>
        </p:txBody>
      </p:sp>
    </p:spTree>
    <p:extLst>
      <p:ext uri="{BB962C8B-B14F-4D97-AF65-F5344CB8AC3E}">
        <p14:creationId xmlns:p14="http://schemas.microsoft.com/office/powerpoint/2010/main" val="175168388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05" y="1600200"/>
            <a:ext cx="7535337" cy="482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Condition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7641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07" y="1600200"/>
            <a:ext cx="3999493" cy="2558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</a:t>
            </a:r>
            <a:r>
              <a:rPr lang="en-US" cap="none" baseline="30000" dirty="0"/>
              <a:t>2</a:t>
            </a:r>
            <a:r>
              <a:rPr lang="en-US" cap="none" dirty="0"/>
              <a:t> 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∈(0,1)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82907" y="3421930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7213" y="1686457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7906" y="1600200"/>
            <a:ext cx="35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0166" y="3897182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877" y="1502206"/>
            <a:ext cx="35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67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Inflection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Curvatures have different signs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4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1648453"/>
            <a:ext cx="4731444" cy="4659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6544" y="5864026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4688" y="3862917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2169" y="3716715"/>
            <a:ext cx="35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5668" y="1569404"/>
            <a:ext cx="3311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937" y="3519078"/>
            <a:ext cx="35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9319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1" y="1600201"/>
            <a:ext cx="5423068" cy="525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Inflection Point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1822074"/>
            <a:ext cx="2643812" cy="1788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48" y="3196948"/>
            <a:ext cx="2660276" cy="1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447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363721993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4989799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 human visual system is sensitive to minima and maxima of curvature …”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 all curvature extrema should coincide with the given control points 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2292" y="5310909"/>
            <a:ext cx="317330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Levien</a:t>
            </a:r>
            <a:r>
              <a:rPr lang="en-US" sz="4000" dirty="0">
                <a:solidFill>
                  <a:schemeClr val="tx1"/>
                </a:solidFill>
              </a:rPr>
              <a:t> 2009]</a:t>
            </a:r>
          </a:p>
        </p:txBody>
      </p:sp>
    </p:spTree>
    <p:extLst>
      <p:ext uri="{BB962C8B-B14F-4D97-AF65-F5344CB8AC3E}">
        <p14:creationId xmlns:p14="http://schemas.microsoft.com/office/powerpoint/2010/main" val="330246962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8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Initialization</a:t>
            </a:r>
          </a:p>
        </p:txBody>
      </p:sp>
    </p:spTree>
    <p:extLst>
      <p:ext uri="{BB962C8B-B14F-4D97-AF65-F5344CB8AC3E}">
        <p14:creationId xmlns:p14="http://schemas.microsoft.com/office/powerpoint/2010/main" val="49187732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287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4411" y="3024213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</a:t>
            </a:r>
            <a:endParaRPr kumimoji="0" lang="en-US" sz="14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060" y="3051146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i,0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49131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i,2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5715" y="1835399"/>
            <a:ext cx="38087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7159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8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8029" y="1988464"/>
            <a:ext cx="291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/>
              </a:rPr>
              <a:t>i</a:t>
            </a:r>
            <a:endParaRPr kumimoji="0" lang="en-US" sz="14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060" y="2945325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i,0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1897" y="1853334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i,1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791" y="1853333"/>
            <a:ext cx="8986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i+1,1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7107" y="3530098"/>
            <a:ext cx="8986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i+1,2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08876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8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5499" y="2921914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</a:t>
            </a:r>
            <a:endParaRPr kumimoji="0" lang="en-US" sz="14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4761" y="2482984"/>
                <a:ext cx="4184222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1" y="2482984"/>
                <a:ext cx="4184222" cy="387029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11069" y="2921914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i,0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06" y="1829923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i,1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2428" y="1703067"/>
            <a:ext cx="58605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kumimoji="0" lang="en-US" sz="3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i,2</a:t>
            </a:r>
            <a:endParaRPr kumimoji="0" lang="en-US" sz="1800" b="0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4134" y="3067755"/>
                <a:ext cx="6096000" cy="9155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variable.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4" y="3067755"/>
                <a:ext cx="6096000" cy="915507"/>
              </a:xfrm>
              <a:prstGeom prst="rect">
                <a:avLst/>
              </a:prstGeom>
              <a:blipFill>
                <a:blip r:embed="rId5"/>
                <a:stretch>
                  <a:fillRect l="-5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1596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Step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1" y="2587710"/>
                <a:ext cx="6446982" cy="2919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587710"/>
                <a:ext cx="6446982" cy="2919838"/>
              </a:xfrm>
              <a:prstGeom prst="rect">
                <a:avLst/>
              </a:prstGeom>
              <a:blipFill>
                <a:blip r:embed="rId3"/>
                <a:stretch>
                  <a:fillRect r="-5104" b="-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97974" y="2587710"/>
                <a:ext cx="1236749" cy="2789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4" y="2587710"/>
                <a:ext cx="1236749" cy="2789610"/>
              </a:xfrm>
              <a:prstGeom prst="rect">
                <a:avLst/>
              </a:prstGeom>
              <a:blipFill>
                <a:blip r:embed="rId4"/>
                <a:stretch>
                  <a:fillRect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45025" y="2587710"/>
                <a:ext cx="1000017" cy="2839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b="0" i="0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200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025" y="2587710"/>
                <a:ext cx="1000017" cy="2839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78852" y="3457948"/>
            <a:ext cx="54117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=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294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1</a:t>
            </a:r>
          </a:p>
        </p:txBody>
      </p:sp>
    </p:spTree>
    <p:extLst>
      <p:ext uri="{BB962C8B-B14F-4D97-AF65-F5344CB8AC3E}">
        <p14:creationId xmlns:p14="http://schemas.microsoft.com/office/powerpoint/2010/main" val="394704875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2</a:t>
            </a:r>
          </a:p>
        </p:txBody>
      </p:sp>
    </p:spTree>
    <p:extLst>
      <p:ext uri="{BB962C8B-B14F-4D97-AF65-F5344CB8AC3E}">
        <p14:creationId xmlns:p14="http://schemas.microsoft.com/office/powerpoint/2010/main" val="299965461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3</a:t>
            </a:r>
          </a:p>
        </p:txBody>
      </p:sp>
    </p:spTree>
    <p:extLst>
      <p:ext uri="{BB962C8B-B14F-4D97-AF65-F5344CB8AC3E}">
        <p14:creationId xmlns:p14="http://schemas.microsoft.com/office/powerpoint/2010/main" val="374479703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4</a:t>
            </a:r>
          </a:p>
        </p:txBody>
      </p:sp>
    </p:spTree>
    <p:extLst>
      <p:ext uri="{BB962C8B-B14F-4D97-AF65-F5344CB8AC3E}">
        <p14:creationId xmlns:p14="http://schemas.microsoft.com/office/powerpoint/2010/main" val="4378426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Interpolate all control points</a:t>
            </a:r>
          </a:p>
          <a:p>
            <a:pPr marL="514350" indent="-514350">
              <a:buAutoNum type="arabicPeriod"/>
            </a:pPr>
            <a:r>
              <a:rPr lang="en-US" dirty="0"/>
              <a:t> Max curvatures (salient points) only occur at control points</a:t>
            </a:r>
          </a:p>
          <a:p>
            <a:pPr marL="577346" lvl="1" indent="0">
              <a:buNone/>
            </a:pPr>
            <a:r>
              <a:rPr lang="en-US" dirty="0"/>
              <a:t>----	No cusps except at control points</a:t>
            </a:r>
          </a:p>
          <a:p>
            <a:pPr marL="514350" indent="-514350">
              <a:buAutoNum type="arabicPeriod"/>
            </a:pPr>
            <a:r>
              <a:rPr lang="en-US" dirty="0"/>
              <a:t> Curvature continuous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3432447"/>
            <a:ext cx="6611471" cy="34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1564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5</a:t>
            </a:r>
          </a:p>
        </p:txBody>
      </p:sp>
    </p:spTree>
    <p:extLst>
      <p:ext uri="{BB962C8B-B14F-4D97-AF65-F5344CB8AC3E}">
        <p14:creationId xmlns:p14="http://schemas.microsoft.com/office/powerpoint/2010/main" val="91921808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1703069"/>
            <a:ext cx="6603017" cy="501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Iteration 10</a:t>
            </a:r>
          </a:p>
        </p:txBody>
      </p:sp>
    </p:spTree>
    <p:extLst>
      <p:ext uri="{BB962C8B-B14F-4D97-AF65-F5344CB8AC3E}">
        <p14:creationId xmlns:p14="http://schemas.microsoft.com/office/powerpoint/2010/main" val="69733232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2eg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Curves with Boundaries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us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600200"/>
            <a:ext cx="9291918" cy="52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Local support in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ocalit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7906" y="1648052"/>
            <a:ext cx="7394069" cy="5545552"/>
          </a:xfrm>
          <a:prstGeom prst="rect">
            <a:avLst/>
          </a:prstGeom>
        </p:spPr>
      </p:pic>
      <p:pic>
        <p:nvPicPr>
          <p:cNvPr id="4" name="mushroo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5841" y="1600200"/>
            <a:ext cx="9938197" cy="55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4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46" y="1600201"/>
            <a:ext cx="9347199" cy="525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Results and Examples</a:t>
            </a:r>
          </a:p>
        </p:txBody>
      </p:sp>
    </p:spTree>
    <p:extLst>
      <p:ext uri="{BB962C8B-B14F-4D97-AF65-F5344CB8AC3E}">
        <p14:creationId xmlns:p14="http://schemas.microsoft.com/office/powerpoint/2010/main" val="217672007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 a guitar body shape using single-cl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85" y="1719791"/>
            <a:ext cx="8258783" cy="51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Adobe Illustrator</a:t>
            </a:r>
          </a:p>
        </p:txBody>
      </p:sp>
      <p:pic>
        <p:nvPicPr>
          <p:cNvPr id="5" name="Picture 4" descr="adobe-profile_image-d772ba96adee6ae9-300x300.png (300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813"/>
            <a:ext cx="1296187" cy="12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4410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96" y="1719792"/>
            <a:ext cx="8296923" cy="5149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Adobe Illustrator</a:t>
            </a:r>
          </a:p>
        </p:txBody>
      </p:sp>
      <p:pic>
        <p:nvPicPr>
          <p:cNvPr id="7" name="Picture 6" descr="adobe-profile_image-d772ba96adee6ae9-300x300.png (300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813"/>
            <a:ext cx="1296187" cy="12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1478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8911797" cy="1143001"/>
          </a:xfrm>
        </p:spPr>
        <p:txBody>
          <a:bodyPr/>
          <a:lstStyle/>
          <a:p>
            <a:r>
              <a:rPr lang="en-US" cap="none" dirty="0"/>
              <a:t>Adobe Illustrator</a:t>
            </a:r>
          </a:p>
        </p:txBody>
      </p:sp>
      <p:pic>
        <p:nvPicPr>
          <p:cNvPr id="5" name="Picture 4" descr="adobe-profile_image-d772ba96adee6ae9-300x300.png (300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813"/>
            <a:ext cx="1296187" cy="12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39" y="1600481"/>
            <a:ext cx="8053147" cy="52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661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73" y="3835892"/>
            <a:ext cx="5372637" cy="302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Quadratic spline</a:t>
            </a:r>
          </a:p>
          <a:p>
            <a:r>
              <a:rPr lang="en-US" dirty="0"/>
              <a:t>G</a:t>
            </a:r>
            <a:r>
              <a:rPr lang="en-US" baseline="30000" dirty="0"/>
              <a:t>2</a:t>
            </a:r>
            <a:r>
              <a:rPr lang="en-US" dirty="0"/>
              <a:t> continuous (G</a:t>
            </a:r>
            <a:r>
              <a:rPr lang="en-US" baseline="30000" dirty="0"/>
              <a:t>1</a:t>
            </a:r>
            <a:r>
              <a:rPr lang="en-US" dirty="0"/>
              <a:t> at inflection points)</a:t>
            </a:r>
          </a:p>
          <a:p>
            <a:r>
              <a:rPr lang="en-US" dirty="0"/>
              <a:t>Max curvatures only appear at control points</a:t>
            </a:r>
          </a:p>
          <a:p>
            <a:r>
              <a:rPr lang="en-US" dirty="0"/>
              <a:t>Cusps only appear at control points</a:t>
            </a:r>
          </a:p>
          <a:p>
            <a:r>
              <a:rPr lang="en-US" dirty="0"/>
              <a:t>Local support in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97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Clothoid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Linear curvature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continuous with</a:t>
            </a:r>
          </a:p>
          <a:p>
            <a:pPr marL="0" indent="0">
              <a:buNone/>
            </a:pPr>
            <a:r>
              <a:rPr lang="en-US" dirty="0"/>
              <a:t>motion of control points</a:t>
            </a:r>
          </a:p>
          <a:p>
            <a:endParaRPr lang="en-US" dirty="0"/>
          </a:p>
        </p:txBody>
      </p:sp>
      <p:pic>
        <p:nvPicPr>
          <p:cNvPr id="4" name="clothoid_l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9940" y="2037729"/>
            <a:ext cx="7267388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7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Kappa curve can suit any curve primitives which have unique max curvature point</a:t>
            </a:r>
          </a:p>
          <a:p>
            <a:pPr lvl="1"/>
            <a:r>
              <a:rPr lang="en-US" dirty="0"/>
              <a:t>High degree like cubic curve</a:t>
            </a:r>
          </a:p>
          <a:p>
            <a:pPr lvl="1"/>
            <a:r>
              <a:rPr lang="en-US" dirty="0"/>
              <a:t>Rational curves</a:t>
            </a:r>
          </a:p>
          <a:p>
            <a:pPr lvl="1"/>
            <a:r>
              <a:rPr lang="en-US" dirty="0"/>
              <a:t>Integral curves</a:t>
            </a:r>
          </a:p>
          <a:p>
            <a:r>
              <a:rPr lang="en-US" dirty="0"/>
              <a:t>Curves in 3D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460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57" y="1600200"/>
            <a:ext cx="5230956" cy="5073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Quadratic spline</a:t>
            </a:r>
          </a:p>
        </p:txBody>
      </p:sp>
    </p:spTree>
    <p:extLst>
      <p:ext uri="{BB962C8B-B14F-4D97-AF65-F5344CB8AC3E}">
        <p14:creationId xmlns:p14="http://schemas.microsoft.com/office/powerpoint/2010/main" val="25463134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" y="3052483"/>
            <a:ext cx="6346929" cy="272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Quadratic </a:t>
            </a:r>
            <a:r>
              <a:rPr lang="en-US" dirty="0"/>
              <a:t>Bezier </a:t>
            </a:r>
            <a:r>
              <a:rPr lang="en-US" cap="none" dirty="0"/>
              <a:t>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1693" y="5111741"/>
                <a:ext cx="47756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3" y="5111741"/>
                <a:ext cx="477565" cy="461663"/>
              </a:xfrm>
              <a:prstGeom prst="rect">
                <a:avLst/>
              </a:prstGeom>
              <a:blipFill>
                <a:blip r:embed="rId6"/>
                <a:stretch>
                  <a:fillRect l="-3797" b="-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5293" y="2879246"/>
                <a:ext cx="47044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93" y="2879246"/>
                <a:ext cx="470448" cy="461663"/>
              </a:xfrm>
              <a:prstGeom prst="rect">
                <a:avLst/>
              </a:prstGeom>
              <a:blipFill>
                <a:blip r:embed="rId7"/>
                <a:stretch>
                  <a:fillRect l="-3896" b="-3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5013" y="4829353"/>
                <a:ext cx="47756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013" y="4829353"/>
                <a:ext cx="477565" cy="461663"/>
              </a:xfrm>
              <a:prstGeom prst="rect">
                <a:avLst/>
              </a:prstGeom>
              <a:blipFill>
                <a:blip r:embed="rId8"/>
                <a:stretch>
                  <a:fillRect l="-3797" b="-3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4191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79" y="1773437"/>
            <a:ext cx="6346929" cy="272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Bezier Curvature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1515" y="3832695"/>
                <a:ext cx="47756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15" y="3832695"/>
                <a:ext cx="477565" cy="461663"/>
              </a:xfrm>
              <a:prstGeom prst="rect">
                <a:avLst/>
              </a:prstGeom>
              <a:blipFill>
                <a:blip r:embed="rId5"/>
                <a:stretch>
                  <a:fillRect l="-3846" b="-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35115" y="1600200"/>
                <a:ext cx="47044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15" y="1600200"/>
                <a:ext cx="470448" cy="461663"/>
              </a:xfrm>
              <a:prstGeom prst="rect">
                <a:avLst/>
              </a:prstGeom>
              <a:blipFill>
                <a:blip r:embed="rId6"/>
                <a:stretch>
                  <a:fillRect l="-3896" b="-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04835" y="3550307"/>
                <a:ext cx="47756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835" y="3550307"/>
                <a:ext cx="477565" cy="461663"/>
              </a:xfrm>
              <a:prstGeom prst="rect">
                <a:avLst/>
              </a:prstGeom>
              <a:blipFill>
                <a:blip r:embed="rId7"/>
                <a:stretch>
                  <a:fillRect l="-3846" b="-3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7727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17_THEME1">
  <a:themeElements>
    <a:clrScheme name="S17_THEM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E2C1"/>
      </a:accent1>
      <a:accent2>
        <a:srgbClr val="F9EC31"/>
      </a:accent2>
      <a:accent3>
        <a:srgbClr val="FF6C96"/>
      </a:accent3>
      <a:accent4>
        <a:srgbClr val="B2B2B2"/>
      </a:accent4>
      <a:accent5>
        <a:srgbClr val="5CBAA9"/>
      </a:accent5>
      <a:accent6>
        <a:srgbClr val="BBFFF2"/>
      </a:accent6>
      <a:hlink>
        <a:srgbClr val="0000FF"/>
      </a:hlink>
      <a:folHlink>
        <a:srgbClr val="FF00FF"/>
      </a:folHlink>
    </a:clrScheme>
    <a:fontScheme name="S17_THEME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17_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17_THEME1">
  <a:themeElements>
    <a:clrScheme name="S17_THEM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E2C1"/>
      </a:accent1>
      <a:accent2>
        <a:srgbClr val="F9EC31"/>
      </a:accent2>
      <a:accent3>
        <a:srgbClr val="FF6C96"/>
      </a:accent3>
      <a:accent4>
        <a:srgbClr val="B2B2B2"/>
      </a:accent4>
      <a:accent5>
        <a:srgbClr val="5CBAA9"/>
      </a:accent5>
      <a:accent6>
        <a:srgbClr val="BBFFF2"/>
      </a:accent6>
      <a:hlink>
        <a:srgbClr val="0000FF"/>
      </a:hlink>
      <a:folHlink>
        <a:srgbClr val="FF00FF"/>
      </a:folHlink>
    </a:clrScheme>
    <a:fontScheme name="S17_THEME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17_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6488</TotalTime>
  <Words>595</Words>
  <Application>Microsoft Office PowerPoint</Application>
  <PresentationFormat>Widescreen</PresentationFormat>
  <Paragraphs>224</Paragraphs>
  <Slides>60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Cambria Math</vt:lpstr>
      <vt:lpstr>S17_THEME1</vt:lpstr>
      <vt:lpstr>PowerPoint Presentation</vt:lpstr>
      <vt:lpstr>κ-Curves: Interpolation at Local Maximum Curvature</vt:lpstr>
      <vt:lpstr>Problems with Interpolation</vt:lpstr>
      <vt:lpstr>PowerPoint Presentation</vt:lpstr>
      <vt:lpstr>Desired Properties</vt:lpstr>
      <vt:lpstr>Clothoid</vt:lpstr>
      <vt:lpstr>Quadratic spline</vt:lpstr>
      <vt:lpstr>Quadratic Bezier Curve</vt:lpstr>
      <vt:lpstr>Quadratic Bezier Curvature</vt:lpstr>
      <vt:lpstr>Interpolation at Max Curvature</vt:lpstr>
      <vt:lpstr>Interpolation at Max Curvature</vt:lpstr>
      <vt:lpstr>Quadratic Time Parameter</vt:lpstr>
      <vt:lpstr>Quadratic Time Parameter</vt:lpstr>
      <vt:lpstr>Quadratic Time Parameter</vt:lpstr>
      <vt:lpstr>Quadratic Time Parameter</vt:lpstr>
      <vt:lpstr>Quadratic Time Parameter</vt:lpstr>
      <vt:lpstr>Quadratic Time Parameter</vt:lpstr>
      <vt:lpstr>Quadratic Time Parameter</vt:lpstr>
      <vt:lpstr>Quadratic Time Parameter</vt:lpstr>
      <vt:lpstr>Computation of Max Curvature Time</vt:lpstr>
      <vt:lpstr>PowerPoint Presentation</vt:lpstr>
      <vt:lpstr>PowerPoint Presentation</vt:lpstr>
      <vt:lpstr>Related works</vt:lpstr>
      <vt:lpstr>Related works</vt:lpstr>
      <vt:lpstr>Related works</vt:lpstr>
      <vt:lpstr>G2 Condition</vt:lpstr>
      <vt:lpstr>G2 Condition</vt:lpstr>
      <vt:lpstr>G2 Condition</vt:lpstr>
      <vt:lpstr>G2 Condition</vt:lpstr>
      <vt:lpstr>G2 Condition</vt:lpstr>
      <vt:lpstr>G2 Condition</vt:lpstr>
      <vt:lpstr>G2 Condition</vt:lpstr>
      <vt:lpstr>Curvature</vt:lpstr>
      <vt:lpstr>G2 Condition</vt:lpstr>
      <vt:lpstr>G2 Joint</vt:lpstr>
      <vt:lpstr>Inflection Point</vt:lpstr>
      <vt:lpstr>Inflection Point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Step 2</vt:lpstr>
      <vt:lpstr>Optimization</vt:lpstr>
      <vt:lpstr>Optimization</vt:lpstr>
      <vt:lpstr>Optimization</vt:lpstr>
      <vt:lpstr>Optimization</vt:lpstr>
      <vt:lpstr>Optimization</vt:lpstr>
      <vt:lpstr>Optimization</vt:lpstr>
      <vt:lpstr>PowerPoint Presentation</vt:lpstr>
      <vt:lpstr>Curves with Boundaries</vt:lpstr>
      <vt:lpstr>Local support in practice</vt:lpstr>
      <vt:lpstr>Results and Examples</vt:lpstr>
      <vt:lpstr>Adobe Illustrator</vt:lpstr>
      <vt:lpstr>Adobe Illustrator</vt:lpstr>
      <vt:lpstr>Adobe Illustrator</vt:lpstr>
      <vt:lpstr>Conclusions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Zhipei Yan</cp:lastModifiedBy>
  <cp:revision>172</cp:revision>
  <dcterms:modified xsi:type="dcterms:W3CDTF">2017-08-11T07:31:20Z</dcterms:modified>
</cp:coreProperties>
</file>