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95" r:id="rId4"/>
    <p:sldId id="296" r:id="rId5"/>
    <p:sldId id="269" r:id="rId6"/>
    <p:sldId id="272" r:id="rId7"/>
    <p:sldId id="297" r:id="rId8"/>
    <p:sldId id="298" r:id="rId9"/>
    <p:sldId id="284" r:id="rId10"/>
    <p:sldId id="293" r:id="rId11"/>
    <p:sldId id="29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044031-6B6B-4E0D-BDF0-3B4179F6B2FA}" v="5" dt="2019-10-09T19:44:49.3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43"/>
  </p:normalViewPr>
  <p:slideViewPr>
    <p:cSldViewPr snapToGrid="0" snapToObjects="1">
      <p:cViewPr varScale="1">
        <p:scale>
          <a:sx n="67" d="100"/>
          <a:sy n="67" d="100"/>
        </p:scale>
        <p:origin x="6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ipei Yan" userId="a12b1dbe-d58f-460e-ad06-a8153aa572e5" providerId="ADAL" clId="{CF044031-6B6B-4E0D-BDF0-3B4179F6B2FA}"/>
    <pc:docChg chg="undo custSel modSld">
      <pc:chgData name="Zhipei Yan" userId="a12b1dbe-d58f-460e-ad06-a8153aa572e5" providerId="ADAL" clId="{CF044031-6B6B-4E0D-BDF0-3B4179F6B2FA}" dt="2019-10-09T19:46:43.945" v="96" actId="14"/>
      <pc:docMkLst>
        <pc:docMk/>
      </pc:docMkLst>
      <pc:sldChg chg="modSp">
        <pc:chgData name="Zhipei Yan" userId="a12b1dbe-d58f-460e-ad06-a8153aa572e5" providerId="ADAL" clId="{CF044031-6B6B-4E0D-BDF0-3B4179F6B2FA}" dt="2019-10-09T19:43:13.929" v="3" actId="20577"/>
        <pc:sldMkLst>
          <pc:docMk/>
          <pc:sldMk cId="2599415305" sldId="284"/>
        </pc:sldMkLst>
        <pc:spChg chg="mod">
          <ac:chgData name="Zhipei Yan" userId="a12b1dbe-d58f-460e-ad06-a8153aa572e5" providerId="ADAL" clId="{CF044031-6B6B-4E0D-BDF0-3B4179F6B2FA}" dt="2019-10-09T19:43:13.929" v="3" actId="20577"/>
          <ac:spMkLst>
            <pc:docMk/>
            <pc:sldMk cId="2599415305" sldId="284"/>
            <ac:spMk id="2" creationId="{9E9CC715-6CAC-BF4C-A2EF-08092021CB47}"/>
          </ac:spMkLst>
        </pc:spChg>
      </pc:sldChg>
      <pc:sldChg chg="modSp">
        <pc:chgData name="Zhipei Yan" userId="a12b1dbe-d58f-460e-ad06-a8153aa572e5" providerId="ADAL" clId="{CF044031-6B6B-4E0D-BDF0-3B4179F6B2FA}" dt="2019-10-09T19:46:43.945" v="96" actId="14"/>
        <pc:sldMkLst>
          <pc:docMk/>
          <pc:sldMk cId="3235127305" sldId="293"/>
        </pc:sldMkLst>
        <pc:spChg chg="mod">
          <ac:chgData name="Zhipei Yan" userId="a12b1dbe-d58f-460e-ad06-a8153aa572e5" providerId="ADAL" clId="{CF044031-6B6B-4E0D-BDF0-3B4179F6B2FA}" dt="2019-10-09T19:46:43.945" v="96" actId="14"/>
          <ac:spMkLst>
            <pc:docMk/>
            <pc:sldMk cId="3235127305" sldId="293"/>
            <ac:spMk id="7" creationId="{6B142C5A-3316-4A4F-A997-FDDF6C89D77A}"/>
          </ac:spMkLst>
        </pc:spChg>
      </pc:sldChg>
    </pc:docChg>
  </pc:docChgLst>
  <pc:docChgLst>
    <pc:chgData name="Zhipei Yan" userId="a12b1dbe-d58f-460e-ad06-a8153aa572e5" providerId="ADAL" clId="{CB9B2A7B-8D4C-494F-BAEC-38BFB099F464}"/>
    <pc:docChg chg="modSld">
      <pc:chgData name="Zhipei Yan" userId="a12b1dbe-d58f-460e-ad06-a8153aa572e5" providerId="ADAL" clId="{CB9B2A7B-8D4C-494F-BAEC-38BFB099F464}" dt="2019-10-03T18:44:16.879" v="0" actId="20577"/>
      <pc:docMkLst>
        <pc:docMk/>
      </pc:docMkLst>
      <pc:sldChg chg="modSp">
        <pc:chgData name="Zhipei Yan" userId="a12b1dbe-d58f-460e-ad06-a8153aa572e5" providerId="ADAL" clId="{CB9B2A7B-8D4C-494F-BAEC-38BFB099F464}" dt="2019-10-03T18:44:16.879" v="0" actId="20577"/>
        <pc:sldMkLst>
          <pc:docMk/>
          <pc:sldMk cId="3235127305" sldId="293"/>
        </pc:sldMkLst>
        <pc:spChg chg="mod">
          <ac:chgData name="Zhipei Yan" userId="a12b1dbe-d58f-460e-ad06-a8153aa572e5" providerId="ADAL" clId="{CB9B2A7B-8D4C-494F-BAEC-38BFB099F464}" dt="2019-10-03T18:44:16.879" v="0" actId="20577"/>
          <ac:spMkLst>
            <pc:docMk/>
            <pc:sldMk cId="3235127305" sldId="293"/>
            <ac:spMk id="7" creationId="{6B142C5A-3316-4A4F-A997-FDDF6C89D77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24420-6680-5A4A-BA00-6BB98AE23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99DC34-7918-094E-8EAD-6232BB8E97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BE971-EA79-7143-8589-89B98361E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D7505-A282-A148-84F1-A7DECD98D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D2534-4A21-E346-A35D-FEAAB5EA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2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C622-ABBE-1042-A5C9-D48A76FA4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7DDAA-D8F9-E344-8C5C-D2FF9D592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AC9D3-E75C-1048-8806-ED79EA52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B3834-991E-DB4D-B2F4-63914CB90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DE082-FE96-084E-BD15-5C1DC408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86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8A8EF-C74C-DD43-AA9A-A7DB429374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D72BC-070A-0249-B70E-00A85A7AB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8031F-19C5-2742-9059-035C66A6D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74249-EC60-9B4F-A4B4-B637BF888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7F603-1F8D-8545-84F4-9B3C85D1D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8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8E98-C2BB-F24A-A341-F6DCE626A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6F424-8977-384D-9C92-8BB1C8C62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F878A-1ACC-624A-A376-F30D00885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BECE3-A167-5643-BE56-58580ECBD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1D121-D74C-6644-9006-F50A41C1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4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94A23-A1B1-B441-BCA0-EE3D2945B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26F04-001F-5446-947E-0E2127406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03D02-E19E-0D48-969E-53AB2C60C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55C1F-E714-034C-8E8B-529800DF8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1E3A3-C61C-DD4E-A20B-70CE9417C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2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E067E-FDCE-BF47-951B-68397BAB4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80041-C918-CF4E-AD00-6CDBF43B45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B9FFD7-269D-7647-AF14-7A7B1FFF4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ACB0A-14D0-B14A-B37B-5A78CC4A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25E21-C53D-B444-936C-D82158D06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317B8-CE41-4546-AEB2-D1B481768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5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CA60E-B993-A54B-B57F-DACBF138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FE1FED-068D-B64E-B44C-EAAB2432B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3119F-50A5-6242-98D8-EAA98D7A1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6BA3BC-12CE-8D4A-A793-F16C1DEA6E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B6091-4310-C94F-ACAA-E9642D593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D9CC88-2728-F04C-A0FC-52BAEA917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C94117-F370-8A47-995E-7D9605F5D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DA2810-A4CB-B74C-807F-379F56EAF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1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D2D75-A84E-D14B-B9DF-E206DBDFE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B3AC67-7C49-244D-8620-570BD4FB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7DC747-5058-6B4A-A4D5-D6DEA9FF0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BCC53-1A22-2241-82CE-59EE80906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0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C00BC5-20D1-D34F-A7F8-78C1C799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FE014-BF99-A24F-BBD1-12F502803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5F4B9-D760-F145-A231-44169A41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4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52239-DF3E-DB4D-ABA2-082F5EE2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CE542-1D08-B24A-A112-748BB74B2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77417-D156-214B-A19A-C9FA85EDB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1BCE93-151D-1A4C-8FCB-7D05AAAFF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B4EC7-3D09-D443-80EC-146B3503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4FB18-31CC-9E44-8636-74317D165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0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BB014-158C-E042-AAC2-C7DB0F094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55D5D2-3E20-5E4A-8875-4280D363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8A0B55-BC10-5043-A235-F689E6346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92CD5-5263-9B4B-ABFF-F0F5B9C3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C7615B-59DE-1440-832D-2E8197FBF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76BF5-DE06-8A45-876D-E010599A3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9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126ECB-4AB1-A54E-A861-C3772D933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E6EFC-8FA3-2D4F-9DD0-179BFD59F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FDB40-64F4-CA40-9D82-C6A8A8FD92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35892-CAB5-E94A-AB9D-8C9D6015584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3C7C9-F166-E04B-A6E2-BCC606F579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18CAA-8F28-6E45-9FCD-39F86E95E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Elapsed_real_tim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13D62-98B9-7542-A941-8B23B5817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916" y="562708"/>
            <a:ext cx="9854084" cy="2873828"/>
          </a:xfrm>
        </p:spPr>
        <p:txBody>
          <a:bodyPr>
            <a:normAutofit/>
          </a:bodyPr>
          <a:lstStyle/>
          <a:p>
            <a:r>
              <a:rPr lang="en-US" dirty="0"/>
              <a:t>CSCE-221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Valgrind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28566-7819-2A44-8B02-BCA5AF224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3880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dirty="0"/>
              <a:t>Emil Thomas</a:t>
            </a:r>
          </a:p>
          <a:p>
            <a:r>
              <a:rPr lang="en-US" sz="4000" dirty="0"/>
              <a:t>02/28/19</a:t>
            </a:r>
          </a:p>
        </p:txBody>
      </p:sp>
    </p:spTree>
    <p:extLst>
      <p:ext uri="{BB962C8B-B14F-4D97-AF65-F5344CB8AC3E}">
        <p14:creationId xmlns:p14="http://schemas.microsoft.com/office/powerpoint/2010/main" val="1959392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D1733-8FD1-414A-BAE5-0DD0CCE9B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345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Exercise to be uploaded to </a:t>
            </a:r>
            <a:r>
              <a:rPr lang="en-US" dirty="0" err="1"/>
              <a:t>ecampus</a:t>
            </a:r>
            <a:r>
              <a:rPr lang="en-US" dirty="0"/>
              <a:t> &amp;&amp; Do Survey !!!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142C5A-3316-4A4F-A997-FDDF6C89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56" y="1325563"/>
            <a:ext cx="11626577" cy="5441895"/>
          </a:xfrm>
        </p:spPr>
        <p:txBody>
          <a:bodyPr>
            <a:normAutofit fontScale="62500" lnSpcReduction="20000"/>
          </a:bodyPr>
          <a:lstStyle/>
          <a:p>
            <a:r>
              <a:rPr lang="en-US" sz="4400" dirty="0"/>
              <a:t>Login to </a:t>
            </a:r>
            <a:r>
              <a:rPr lang="en-US" sz="4400" b="1" dirty="0"/>
              <a:t>linux2.cs.tamu.edu   or compute.cs.tamu.edu </a:t>
            </a:r>
            <a:r>
              <a:rPr lang="en-US" sz="4400" dirty="0"/>
              <a:t>using your </a:t>
            </a:r>
            <a:r>
              <a:rPr lang="en-US" sz="4400" dirty="0" err="1"/>
              <a:t>netid</a:t>
            </a:r>
            <a:r>
              <a:rPr lang="en-US" sz="4400" dirty="0"/>
              <a:t> and password</a:t>
            </a:r>
          </a:p>
          <a:p>
            <a:r>
              <a:rPr lang="en-US" sz="4400" dirty="0"/>
              <a:t>Go to your csce221 folder</a:t>
            </a:r>
          </a:p>
          <a:p>
            <a:pPr lvl="1"/>
            <a:r>
              <a:rPr lang="en-US" sz="3800" dirty="0"/>
              <a:t>cd csce221</a:t>
            </a:r>
          </a:p>
          <a:p>
            <a:r>
              <a:rPr lang="en-US" sz="4400" dirty="0"/>
              <a:t>Copy the </a:t>
            </a:r>
            <a:r>
              <a:rPr lang="en-US" sz="4400" dirty="0" err="1"/>
              <a:t>cpp</a:t>
            </a:r>
            <a:r>
              <a:rPr lang="en-US" sz="4400" dirty="0"/>
              <a:t> file</a:t>
            </a:r>
          </a:p>
          <a:p>
            <a:pPr lvl="1"/>
            <a:r>
              <a:rPr lang="en-US" sz="3800" dirty="0" err="1"/>
              <a:t>wget</a:t>
            </a:r>
            <a:r>
              <a:rPr lang="en-US" sz="3800" dirty="0"/>
              <a:t> http://faculty.cse.tamu.edu/slupoli/notes/DataStructures/labs/Valgrind/fixMem.cpp     </a:t>
            </a:r>
            <a:endParaRPr lang="en-US" sz="6400" dirty="0"/>
          </a:p>
          <a:p>
            <a:r>
              <a:rPr lang="en-US" sz="4400" dirty="0"/>
              <a:t>Compile and run the code  </a:t>
            </a:r>
          </a:p>
          <a:p>
            <a:pPr lvl="2"/>
            <a:r>
              <a:rPr lang="en-US" sz="3800" dirty="0"/>
              <a:t>g++ -</a:t>
            </a:r>
            <a:r>
              <a:rPr lang="en-US" sz="3800" dirty="0" err="1"/>
              <a:t>std</a:t>
            </a:r>
            <a:r>
              <a:rPr lang="en-US" sz="3800" dirty="0"/>
              <a:t>=</a:t>
            </a:r>
            <a:r>
              <a:rPr lang="en-US" sz="3800" dirty="0" err="1"/>
              <a:t>c++</a:t>
            </a:r>
            <a:r>
              <a:rPr lang="en-US" sz="3800" dirty="0"/>
              <a:t>11  –g  </a:t>
            </a:r>
            <a:r>
              <a:rPr lang="en-US" sz="3800" dirty="0" err="1"/>
              <a:t>fixMem.cpp</a:t>
            </a:r>
            <a:r>
              <a:rPr lang="en-US" sz="3800" dirty="0"/>
              <a:t> –o </a:t>
            </a:r>
            <a:r>
              <a:rPr lang="en-US" sz="3800" dirty="0" err="1"/>
              <a:t>driver.out</a:t>
            </a:r>
            <a:endParaRPr lang="en-US" sz="3800" dirty="0"/>
          </a:p>
          <a:p>
            <a:pPr lvl="2"/>
            <a:r>
              <a:rPr lang="en-US" sz="3800" dirty="0"/>
              <a:t>./</a:t>
            </a:r>
            <a:r>
              <a:rPr lang="en-US" sz="3800" dirty="0" err="1"/>
              <a:t>driver.out</a:t>
            </a:r>
            <a:endParaRPr lang="en-US" sz="3800" dirty="0"/>
          </a:p>
          <a:p>
            <a:r>
              <a:rPr lang="en-US" sz="4400" dirty="0"/>
              <a:t>Run </a:t>
            </a:r>
            <a:r>
              <a:rPr lang="en-US" sz="4400" dirty="0" err="1"/>
              <a:t>Valgrind</a:t>
            </a:r>
            <a:endParaRPr lang="en-US" sz="4400" dirty="0"/>
          </a:p>
          <a:p>
            <a:pPr lvl="1"/>
            <a:r>
              <a:rPr lang="en-US" sz="4000" dirty="0" err="1"/>
              <a:t>valgrind</a:t>
            </a:r>
            <a:r>
              <a:rPr lang="en-US" sz="4000" dirty="0"/>
              <a:t> ./</a:t>
            </a:r>
            <a:r>
              <a:rPr lang="en-US" sz="4000" dirty="0" err="1"/>
              <a:t>driver.out</a:t>
            </a:r>
            <a:endParaRPr lang="en-US" sz="4000" dirty="0"/>
          </a:p>
          <a:p>
            <a:r>
              <a:rPr lang="en-US" sz="4400" dirty="0"/>
              <a:t>Change the code to fix any memory related errors (</a:t>
            </a:r>
            <a:r>
              <a:rPr lang="en-US" sz="4400" dirty="0" err="1"/>
              <a:t>i.e</a:t>
            </a:r>
            <a:r>
              <a:rPr lang="en-US" sz="4400" dirty="0"/>
              <a:t> </a:t>
            </a:r>
            <a:r>
              <a:rPr lang="en-US" sz="4400" dirty="0" err="1"/>
              <a:t>valgrind</a:t>
            </a:r>
            <a:r>
              <a:rPr lang="en-US" sz="4400" dirty="0"/>
              <a:t> output should be clean)</a:t>
            </a:r>
          </a:p>
          <a:p>
            <a:r>
              <a:rPr lang="en-US" sz="4400" dirty="0"/>
              <a:t>Upload the fixed </a:t>
            </a:r>
            <a:r>
              <a:rPr lang="en-US" sz="4400" dirty="0" err="1"/>
              <a:t>cpp</a:t>
            </a:r>
            <a:r>
              <a:rPr lang="en-US" sz="4400" dirty="0"/>
              <a:t> file  in </a:t>
            </a:r>
            <a:r>
              <a:rPr lang="en-US" sz="4400" dirty="0" err="1"/>
              <a:t>ecampus</a:t>
            </a:r>
            <a:r>
              <a:rPr lang="en-US" sz="4400" dirty="0"/>
              <a:t> under lab7_valgrind</a:t>
            </a:r>
          </a:p>
        </p:txBody>
      </p:sp>
    </p:spTree>
    <p:extLst>
      <p:ext uri="{BB962C8B-B14F-4D97-AF65-F5344CB8AC3E}">
        <p14:creationId xmlns:p14="http://schemas.microsoft.com/office/powerpoint/2010/main" val="3235127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274FF-A226-7041-AFD7-E80C5FECA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63FE1-2BF2-8147-8D9D-E0C1A10E6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 http://valgrind.org/</a:t>
            </a:r>
          </a:p>
          <a:p>
            <a:r>
              <a:rPr lang="en-US" dirty="0">
                <a:hlinkClick r:id="rId2"/>
              </a:rPr>
              <a:t>http://valgrind.org/docs/manual/valgrind_manual.pdf real_time</a:t>
            </a:r>
            <a:endParaRPr lang="en-US" dirty="0"/>
          </a:p>
          <a:p>
            <a:r>
              <a:rPr lang="en-US" dirty="0"/>
              <a:t>Notes from Prof. </a:t>
            </a:r>
            <a:r>
              <a:rPr lang="en-US" dirty="0" err="1"/>
              <a:t>Lupoli</a:t>
            </a:r>
            <a:endParaRPr lang="en-US" dirty="0"/>
          </a:p>
          <a:p>
            <a:r>
              <a:rPr lang="en-US" dirty="0"/>
              <a:t>http://</a:t>
            </a:r>
            <a:r>
              <a:rPr lang="en-US" dirty="0" err="1"/>
              <a:t>cs.ecs.baylor.edu</a:t>
            </a:r>
            <a:r>
              <a:rPr lang="en-US" dirty="0"/>
              <a:t>/~</a:t>
            </a:r>
            <a:r>
              <a:rPr lang="en-US" dirty="0" err="1"/>
              <a:t>donahoo</a:t>
            </a:r>
            <a:r>
              <a:rPr lang="en-US" dirty="0"/>
              <a:t>/tools/</a:t>
            </a:r>
            <a:r>
              <a:rPr lang="en-US" dirty="0" err="1"/>
              <a:t>valgrind</a:t>
            </a:r>
            <a:r>
              <a:rPr lang="en-US" dirty="0"/>
              <a:t>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730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34A1E4BE-E507-FD47-88FE-FF1786E0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807E26C-076F-8E46-8462-4DC14C762FD7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F6CC64C7-FE1C-DF46-91E4-03A4A4F96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dirty="0"/>
              <a:t>What is </a:t>
            </a:r>
            <a:r>
              <a:rPr lang="en-GB" altLang="en-US" dirty="0" err="1"/>
              <a:t>Valgrind</a:t>
            </a:r>
            <a:endParaRPr lang="en-US" altLang="en-US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F146C52E-159C-F148-B4AD-AD85FD8ABD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7814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Is a tool suite that contains various debugging and profiling tools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Most popular tool : </a:t>
            </a:r>
            <a:r>
              <a:rPr lang="en-US" dirty="0" err="1"/>
              <a:t>Memcheck</a:t>
            </a:r>
            <a:r>
              <a:rPr lang="en-US" dirty="0"/>
              <a:t> – Can detect many Heap memory related errors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Used with  C/C++ programs for finding Memory Mismanagement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Available in Linux</a:t>
            </a:r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909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40C0D-43E0-F34E-B8EF-0CA7B3936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Features of </a:t>
            </a:r>
            <a:r>
              <a:rPr lang="en-US" dirty="0" err="1"/>
              <a:t>Valgrind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F05E7-CDEF-7540-8563-3C58336C4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Can detect the use of uninitialized memory in Heap</a:t>
            </a:r>
          </a:p>
          <a:p>
            <a:r>
              <a:rPr lang="en-US" dirty="0"/>
              <a:t>Reading/</a:t>
            </a:r>
            <a:r>
              <a:rPr lang="en-US"/>
              <a:t>writing memory after </a:t>
            </a:r>
            <a:r>
              <a:rPr lang="en-US" dirty="0"/>
              <a:t>it has been deallocated using delete</a:t>
            </a:r>
          </a:p>
          <a:p>
            <a:r>
              <a:rPr lang="en-US" dirty="0"/>
              <a:t>Memory leaks -- where pointers to </a:t>
            </a:r>
            <a:r>
              <a:rPr lang="en-US" dirty="0" err="1"/>
              <a:t>new'd</a:t>
            </a:r>
            <a:r>
              <a:rPr lang="en-US" dirty="0"/>
              <a:t> blocks are lost forever</a:t>
            </a:r>
          </a:p>
          <a:p>
            <a:r>
              <a:rPr lang="en-US" dirty="0"/>
              <a:t>Mismatched use of new/new [] vs delete/delete []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82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40C0D-43E0-F34E-B8EF-0CA7B3936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Limitations of </a:t>
            </a:r>
            <a:r>
              <a:rPr lang="en-US" dirty="0" err="1"/>
              <a:t>Valgrind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F05E7-CDEF-7540-8563-3C58336C4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Occasionally can have false positives</a:t>
            </a:r>
          </a:p>
          <a:p>
            <a:endParaRPr lang="en-US" dirty="0"/>
          </a:p>
          <a:p>
            <a:r>
              <a:rPr lang="en-US" dirty="0"/>
              <a:t>Cannot detect out-of-range read/write on </a:t>
            </a:r>
            <a:r>
              <a:rPr lang="en-US" b="1" dirty="0"/>
              <a:t>Stack allocated arrays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57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329DD424-91A4-944C-8E23-7BB005AE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97E9FEB-3CBE-3E41-95CC-B906702F4E62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EDF689D-F6A6-9145-8B17-D77E03C7B5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571" y="0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Why should we Check Memory leak?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D3C33CA0-4C1A-C649-9689-3C7FA804F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1258" y="1728525"/>
            <a:ext cx="11766620" cy="4810387"/>
          </a:xfrm>
        </p:spPr>
        <p:txBody>
          <a:bodyPr>
            <a:normAutofit/>
          </a:bodyPr>
          <a:lstStyle/>
          <a:p>
            <a:pPr lvl="1"/>
            <a:r>
              <a:rPr lang="en-US" altLang="en-US" sz="2800" dirty="0"/>
              <a:t>Performance Tuning	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Prevent run time Errors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Can help fixing segmentation fault errors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Saves hours of debugging</a:t>
            </a:r>
          </a:p>
          <a:p>
            <a:pPr marL="914400" lvl="2" indent="0">
              <a:buNone/>
            </a:pPr>
            <a:endParaRPr lang="en-US" altLang="en-US" sz="2800" dirty="0"/>
          </a:p>
          <a:p>
            <a:pPr lvl="1"/>
            <a:r>
              <a:rPr lang="en-US" altLang="en-US" sz="2800" dirty="0"/>
              <a:t>Can increase the security of application</a:t>
            </a:r>
          </a:p>
        </p:txBody>
      </p:sp>
    </p:spTree>
    <p:extLst>
      <p:ext uri="{BB962C8B-B14F-4D97-AF65-F5344CB8AC3E}">
        <p14:creationId xmlns:p14="http://schemas.microsoft.com/office/powerpoint/2010/main" val="332381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75F7442E-5838-2141-A117-4A19F2DE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127B513-0A17-8841-9284-B91BD2D3398A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7847B-7B64-C347-BDDD-468A756DB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-1814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Invoking </a:t>
            </a:r>
            <a:r>
              <a:rPr lang="en-US" dirty="0" err="1"/>
              <a:t>valgrind</a:t>
            </a:r>
            <a:r>
              <a:rPr lang="en-US" dirty="0"/>
              <a:t> (Command line)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C3296-CA17-214F-90F8-B1B20592A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538" y="1483981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The C++ program must be compiled with debugging info (-g flag)</a:t>
            </a:r>
          </a:p>
          <a:p>
            <a:pPr lvl="2"/>
            <a:r>
              <a:rPr lang="en-US" dirty="0"/>
              <a:t>g++  -</a:t>
            </a:r>
            <a:r>
              <a:rPr lang="en-US" dirty="0" err="1"/>
              <a:t>std</a:t>
            </a:r>
            <a:r>
              <a:rPr lang="en-US" dirty="0"/>
              <a:t>=</a:t>
            </a:r>
            <a:r>
              <a:rPr lang="en-US" dirty="0" err="1"/>
              <a:t>c++</a:t>
            </a:r>
            <a:r>
              <a:rPr lang="en-US" dirty="0"/>
              <a:t>11 –g </a:t>
            </a:r>
            <a:r>
              <a:rPr lang="en-US" dirty="0" err="1"/>
              <a:t>Driver.cpp</a:t>
            </a:r>
            <a:r>
              <a:rPr lang="en-US" dirty="0"/>
              <a:t> –o </a:t>
            </a:r>
            <a:r>
              <a:rPr lang="en-US" dirty="0" err="1"/>
              <a:t>driver.out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 err="1"/>
              <a:t>valgrind</a:t>
            </a:r>
            <a:r>
              <a:rPr lang="en-US" dirty="0"/>
              <a:t> ./</a:t>
            </a:r>
            <a:r>
              <a:rPr lang="en-US" dirty="0" err="1"/>
              <a:t>driver.out</a:t>
            </a:r>
            <a:endParaRPr lang="en-US" dirty="0"/>
          </a:p>
          <a:p>
            <a:pPr marL="914400" lvl="2" indent="0">
              <a:buNone/>
            </a:pPr>
            <a:endParaRPr lang="en-US" sz="1600" b="1" dirty="0"/>
          </a:p>
          <a:p>
            <a:pPr marL="914400" lvl="2" indent="0">
              <a:buNone/>
            </a:pPr>
            <a:endParaRPr lang="en-US" sz="16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0C466E1-702C-CB49-A3B5-02DE2924B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507211"/>
              </p:ext>
            </p:extLst>
          </p:nvPr>
        </p:nvGraphicFramePr>
        <p:xfrm>
          <a:off x="1422762" y="3573525"/>
          <a:ext cx="8123171" cy="3147949"/>
        </p:xfrm>
        <a:graphic>
          <a:graphicData uri="http://schemas.openxmlformats.org/drawingml/2006/table">
            <a:tbl>
              <a:tblPr firstRow="1" firstCol="1" bandRow="1"/>
              <a:tblGrid>
                <a:gridCol w="8123171">
                  <a:extLst>
                    <a:ext uri="{9D8B030D-6E8A-4147-A177-3AD203B41FA5}">
                      <a16:colId xmlns:a16="http://schemas.microsoft.com/office/drawing/2014/main" val="1742154547"/>
                    </a:ext>
                  </a:extLst>
                </a:gridCol>
              </a:tblGrid>
              <a:tr h="310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75" dirty="0"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Basic </a:t>
                      </a:r>
                      <a:r>
                        <a:rPr lang="en-US" sz="1800" b="1" spc="75" dirty="0" err="1"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Valgrind</a:t>
                      </a:r>
                      <a:r>
                        <a:rPr lang="en-US" sz="1800" b="1" spc="75" dirty="0"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 in </a:t>
                      </a:r>
                      <a:r>
                        <a:rPr lang="en-US" sz="1800" b="1" spc="75" dirty="0" err="1"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Makefile</a:t>
                      </a:r>
                      <a:endParaRPr lang="en-US" sz="1800" b="1" spc="75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274200"/>
                  </a:ext>
                </a:extLst>
              </a:tr>
              <a:tr h="28376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driver.out</a:t>
                      </a: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driver.o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g++ -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std</a:t>
                      </a: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c++</a:t>
                      </a: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–g -Wall 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driver.o</a:t>
                      </a: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-o 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driver.out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driver.o</a:t>
                      </a: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driver.cpp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g++ -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std</a:t>
                      </a: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c++</a:t>
                      </a: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–g  -Wall -c 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driver.cpp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clean: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rm</a:t>
                      </a: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-f *.o 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driver.out</a:t>
                      </a: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*~ *.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gch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</a:t>
                      </a: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 # to test for memory leaks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valgrind</a:t>
                      </a: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./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driver.out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run: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./</a:t>
                      </a:r>
                      <a:r>
                        <a:rPr lang="en-US" sz="1100" dirty="0" err="1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driver.out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13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06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582B1-AF7D-DD44-95C7-D338FD515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Avoiding Memory Leak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535EA59-5988-D54B-83D1-741F87627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 new allocated objects (Objects in Heap) should have a matching delete</a:t>
            </a:r>
          </a:p>
          <a:p>
            <a:pPr lvl="1"/>
            <a:r>
              <a:rPr lang="en-US" dirty="0"/>
              <a:t>Person *Frank = new Person(); …….         delete Frank;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ptr</a:t>
            </a:r>
            <a:r>
              <a:rPr lang="en-US" dirty="0"/>
              <a:t> = new </a:t>
            </a:r>
            <a:r>
              <a:rPr lang="en-US" dirty="0" err="1"/>
              <a:t>int</a:t>
            </a:r>
            <a:r>
              <a:rPr lang="en-US" dirty="0"/>
              <a:t> [50];  …….  delete [] </a:t>
            </a:r>
            <a:r>
              <a:rPr lang="en-US" dirty="0" err="1"/>
              <a:t>ptr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Should not need to call delete on stack allocated objects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	Person Foo;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78009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D4EF0-6514-0041-9E52-458362682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output from </a:t>
            </a:r>
            <a:r>
              <a:rPr lang="en-US" dirty="0" err="1"/>
              <a:t>Valgrind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8AB23A8-0FD2-7D40-BE11-6E00A82D5D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81203"/>
              </p:ext>
            </p:extLst>
          </p:nvPr>
        </p:nvGraphicFramePr>
        <p:xfrm>
          <a:off x="1055077" y="1879042"/>
          <a:ext cx="9334920" cy="43071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7460">
                  <a:extLst>
                    <a:ext uri="{9D8B030D-6E8A-4147-A177-3AD203B41FA5}">
                      <a16:colId xmlns:a16="http://schemas.microsoft.com/office/drawing/2014/main" val="852484158"/>
                    </a:ext>
                  </a:extLst>
                </a:gridCol>
                <a:gridCol w="4667460">
                  <a:extLst>
                    <a:ext uri="{9D8B030D-6E8A-4147-A177-3AD203B41FA5}">
                      <a16:colId xmlns:a16="http://schemas.microsoft.com/office/drawing/2014/main" val="3221509771"/>
                    </a:ext>
                  </a:extLst>
                </a:gridCol>
              </a:tblGrid>
              <a:tr h="38824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75" dirty="0">
                          <a:effectLst/>
                        </a:rPr>
                        <a:t>Proof in the pudding</a:t>
                      </a:r>
                      <a:endParaRPr lang="en-US" sz="1800" b="1" spc="75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77040"/>
                  </a:ext>
                </a:extLst>
              </a:tr>
              <a:tr h="3529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Stack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6225069"/>
                  </a:ext>
                </a:extLst>
              </a:tr>
              <a:tr h="9990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dirty="0" err="1">
                          <a:effectLst/>
                        </a:rPr>
                        <a:t>int</a:t>
                      </a:r>
                      <a:r>
                        <a:rPr lang="en-US" sz="1400" dirty="0">
                          <a:effectLst/>
                        </a:rPr>
                        <a:t> main() {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Person Frank;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dirty="0" err="1">
                          <a:effectLst/>
                        </a:rPr>
                        <a:t>int</a:t>
                      </a:r>
                      <a:r>
                        <a:rPr lang="en-US" sz="1400" dirty="0">
                          <a:effectLst/>
                        </a:rPr>
                        <a:t> main() {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Person * Frank = new Person();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// No delete Frank called.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7062932"/>
                  </a:ext>
                </a:extLst>
              </a:tr>
              <a:tr h="3529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Message from valgrind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Message from valgrind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6312105"/>
                  </a:ext>
                </a:extLst>
              </a:tr>
              <a:tr h="20668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HEAP SUMMARY: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   in use at exit: 0 bytes in 0 blocks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 total heap usage: 0 allocs, 0 frees, 0 bytes allocated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All heap blocks were freed -- no leaks are possible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HEAP SUMMARY: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  in use at exit: </a:t>
                      </a:r>
                      <a:r>
                        <a:rPr lang="en-US" sz="1000" dirty="0">
                          <a:effectLst/>
                          <a:highlight>
                            <a:srgbClr val="00FF00"/>
                          </a:highlight>
                        </a:rPr>
                        <a:t>32 bytes in 1 blocks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total heap usage: 1 </a:t>
                      </a:r>
                      <a:r>
                        <a:rPr lang="en-US" sz="1000" dirty="0" err="1">
                          <a:effectLst/>
                        </a:rPr>
                        <a:t>allocs</a:t>
                      </a:r>
                      <a:r>
                        <a:rPr lang="en-US" sz="1000" dirty="0">
                          <a:effectLst/>
                        </a:rPr>
                        <a:t>, 0 frees, 32 bytes allocated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LEAK SUMMARY: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 definitely lost: 32 bytes in 1 blocks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 indirectly lost: 0 bytes in 0 blocks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   possibly lost: 0 bytes in 0 blocks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 still reachable: 0 bytes in 0 blocks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      suppressed: 0 bytes in 0 blocks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5498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453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CC715-6CAC-BF4C-A2EF-08092021C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00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Live Demo</a:t>
            </a:r>
          </a:p>
        </p:txBody>
      </p:sp>
    </p:spTree>
    <p:extLst>
      <p:ext uri="{BB962C8B-B14F-4D97-AF65-F5344CB8AC3E}">
        <p14:creationId xmlns:p14="http://schemas.microsoft.com/office/powerpoint/2010/main" val="2599415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562</Words>
  <Application>Microsoft Office PowerPoint</Application>
  <PresentationFormat>Widescreen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CSCE-221  Valgrind</vt:lpstr>
      <vt:lpstr>What is Valgrind</vt:lpstr>
      <vt:lpstr>Features of Valgrind</vt:lpstr>
      <vt:lpstr>Limitations of Valgrind</vt:lpstr>
      <vt:lpstr>Why should we Check Memory leak?</vt:lpstr>
      <vt:lpstr>Invoking valgrind (Command line)</vt:lpstr>
      <vt:lpstr>Avoiding Memory Leak</vt:lpstr>
      <vt:lpstr>Example output from Valgrind</vt:lpstr>
      <vt:lpstr>Live Demo</vt:lpstr>
      <vt:lpstr>Exercise to be uploaded to ecampus &amp;&amp; Do Survey !!!</vt:lpstr>
      <vt:lpstr>References: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CSCE-221 Makefile Introduction</dc:title>
  <dc:creator>Emil Thomas</dc:creator>
  <cp:lastModifiedBy>Zhipei Yan</cp:lastModifiedBy>
  <cp:revision>126</cp:revision>
  <dcterms:created xsi:type="dcterms:W3CDTF">2019-01-14T04:44:01Z</dcterms:created>
  <dcterms:modified xsi:type="dcterms:W3CDTF">2019-10-09T19:46:48Z</dcterms:modified>
</cp:coreProperties>
</file>